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44"/>
  </p:notesMasterIdLst>
  <p:sldIdLst>
    <p:sldId id="257" r:id="rId2"/>
    <p:sldId id="258" r:id="rId3"/>
    <p:sldId id="299" r:id="rId4"/>
    <p:sldId id="300" r:id="rId5"/>
    <p:sldId id="301" r:id="rId6"/>
    <p:sldId id="296" r:id="rId7"/>
    <p:sldId id="302" r:id="rId8"/>
    <p:sldId id="295" r:id="rId9"/>
    <p:sldId id="308" r:id="rId10"/>
    <p:sldId id="303" r:id="rId11"/>
    <p:sldId id="305" r:id="rId12"/>
    <p:sldId id="306" r:id="rId13"/>
    <p:sldId id="307" r:id="rId14"/>
    <p:sldId id="321" r:id="rId15"/>
    <p:sldId id="322" r:id="rId16"/>
    <p:sldId id="309" r:id="rId17"/>
    <p:sldId id="317" r:id="rId18"/>
    <p:sldId id="324" r:id="rId19"/>
    <p:sldId id="325" r:id="rId20"/>
    <p:sldId id="323" r:id="rId21"/>
    <p:sldId id="319" r:id="rId22"/>
    <p:sldId id="316" r:id="rId23"/>
    <p:sldId id="320" r:id="rId24"/>
    <p:sldId id="318" r:id="rId25"/>
    <p:sldId id="315" r:id="rId26"/>
    <p:sldId id="330" r:id="rId27"/>
    <p:sldId id="331" r:id="rId28"/>
    <p:sldId id="304" r:id="rId29"/>
    <p:sldId id="312" r:id="rId30"/>
    <p:sldId id="327" r:id="rId31"/>
    <p:sldId id="314" r:id="rId32"/>
    <p:sldId id="328" r:id="rId33"/>
    <p:sldId id="313" r:id="rId34"/>
    <p:sldId id="336" r:id="rId35"/>
    <p:sldId id="337" r:id="rId36"/>
    <p:sldId id="338" r:id="rId37"/>
    <p:sldId id="343" r:id="rId38"/>
    <p:sldId id="342" r:id="rId39"/>
    <p:sldId id="341" r:id="rId40"/>
    <p:sldId id="340" r:id="rId41"/>
    <p:sldId id="333" r:id="rId42"/>
    <p:sldId id="326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2.png>
</file>

<file path=ppt/media/image3.jp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F21FC2-8D7F-4E63-8C7D-0C2C61EE3722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78E2B5-0ABF-48D2-8864-CE171F0B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68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High-level overview – show at docs.wpilib.org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78E2B5-0ABF-48D2-8864-CE171F0B56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724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78E2B5-0ABF-48D2-8864-CE171F0B560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758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547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206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327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633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FE862A-21DB-42D1-B021-7CB17B6823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06" y="4842510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497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070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40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39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08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171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24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27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8" r:id="rId6"/>
    <p:sldLayoutId id="2147483664" r:id="rId7"/>
    <p:sldLayoutId id="2147483665" r:id="rId8"/>
    <p:sldLayoutId id="2147483666" r:id="rId9"/>
    <p:sldLayoutId id="2147483667" r:id="rId10"/>
    <p:sldLayoutId id="2147483669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tre-phoenix.com/en/stable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tre-phoenix.com/en/stable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wpilib.org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mailto:joe.witcpalek@gmail.com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wpilib.org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s://docs.revrobotics.com/sparkmax/software-resources/spark-max-api-information" TargetMode="External"/><Relationship Id="rId4" Type="http://schemas.openxmlformats.org/officeDocument/2006/relationships/hyperlink" Target="https://docs.ctre-phoenix.com/en/stable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4369" y="863600"/>
            <a:ext cx="8391968" cy="336649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Year 1 Software Training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0511" y="4290191"/>
            <a:ext cx="6081953" cy="1345689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l">
              <a:lnSpc>
                <a:spcPct val="150000"/>
              </a:lnSpc>
              <a:spcBef>
                <a:spcPts val="930"/>
              </a:spcBef>
            </a:pPr>
            <a:r>
              <a:rPr lang="en-US" dirty="0">
                <a:solidFill>
                  <a:schemeClr val="bg1"/>
                </a:solidFill>
              </a:rPr>
              <a:t>2023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822F3EB-1F53-4737-B6C5-33DBA2333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1525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905236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Header / Implementation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2035277"/>
            <a:ext cx="10323870" cy="3469784"/>
          </a:xfrm>
        </p:spPr>
        <p:txBody>
          <a:bodyPr vert="horz" lIns="109728" tIns="109728" rIns="109728" bIns="91440" rtlCol="0" anchor="t">
            <a:normAutofit fontScale="92500"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Could be one file, but is normally separated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Header (.h) file 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Contains Class Definition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Allows other classes to “include” these so they can call this classes methods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Implementation (.</a:t>
            </a:r>
            <a:r>
              <a:rPr lang="en-US" dirty="0" err="1">
                <a:solidFill>
                  <a:schemeClr val="bg1"/>
                </a:solidFill>
              </a:rPr>
              <a:t>cpp</a:t>
            </a:r>
            <a:r>
              <a:rPr lang="en-US" dirty="0">
                <a:solidFill>
                  <a:schemeClr val="bg1"/>
                </a:solidFill>
              </a:rPr>
              <a:t>) files have the logic that is executed*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6344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4"/>
            <a:ext cx="10472928" cy="181708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Header File – Review </a:t>
            </a:r>
            <a:r>
              <a:rPr lang="en-US" sz="6000" b="0" cap="all" dirty="0" err="1">
                <a:solidFill>
                  <a:schemeClr val="bg1"/>
                </a:solidFill>
              </a:rPr>
              <a:t>Robot.h</a:t>
            </a:r>
            <a:endParaRPr lang="en-US" sz="6000" b="0" cap="all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947672"/>
            <a:ext cx="10323870" cy="3557389"/>
          </a:xfrm>
        </p:spPr>
        <p:txBody>
          <a:bodyPr vert="horz" lIns="109728" tIns="109728" rIns="109728" bIns="91440" rtlCol="0" anchor="t">
            <a:normAutofit fontScale="92500" lnSpcReduction="10000"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#pragma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#include 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Class definition and hierarchy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Visibility (public, private, protected)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Methods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Attributes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1244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4"/>
            <a:ext cx="10472928" cy="181708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implementation File – Review Robot.cpp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947672"/>
            <a:ext cx="10323870" cy="3557389"/>
          </a:xfrm>
        </p:spPr>
        <p:txBody>
          <a:bodyPr vert="horz" lIns="109728" tIns="109728" rIns="109728" bIns="91440" rtlCol="0" anchor="t">
            <a:normAutofit fontScale="77500" lnSpcReduction="20000"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#include 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Methods defined in header file implemented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Review when standard robot methods (e.g. when called and timing)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Common includes:  string, iostream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Standard variable types 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Variable scope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Calling provided methods</a:t>
            </a: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0736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323870" cy="4188324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Counter to Robot code to see how many times things were hit using COUT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ctivity Essays Archives - InLikeMe.com">
            <a:extLst>
              <a:ext uri="{FF2B5EF4-FFF2-40B4-BE49-F238E27FC236}">
                <a16:creationId xmlns:a16="http://schemas.microsoft.com/office/drawing/2014/main" id="{39F662B4-2937-5CEE-186A-ECED3E00E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3199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24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Introductions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1524000"/>
            <a:ext cx="10184946" cy="4152122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Name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Favorite Video Game, Board Game or Card Game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Questions from last time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468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24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Review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1524000"/>
            <a:ext cx="10184946" cy="4152122"/>
          </a:xfrm>
        </p:spPr>
        <p:txBody>
          <a:bodyPr vert="horz" lIns="109728" tIns="109728" rIns="109728" bIns="91440" rtlCol="0" anchor="t">
            <a:normAutofit lnSpcReduction="10000"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RoboRio</a:t>
            </a:r>
            <a:r>
              <a:rPr lang="en-US" dirty="0">
                <a:solidFill>
                  <a:schemeClr val="bg1"/>
                </a:solidFill>
              </a:rPr>
              <a:t> Imaging Tool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Radio Configuration Tool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Phoenix Tuner Overview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VS Code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Created Project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Wrote Code to count how many times in each main method and wrote output to the console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181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Objects vs. Classes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323870" cy="4188324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Class is the “recipe” or “blueprint” for object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Subclasses are more specialized recipes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Object is an instance of a Class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1 class can have many objects created from it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So, a Wheel class could instantiate a left front wheel, right front wheel, left back wheel and right back wheel.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52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Class/subclass/object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323870" cy="4188324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(base) class:  Dog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(sub) class: Golden Retriever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(sub) class: Dalmatian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Objects of class Golden Retriever: B-Dawg, Buddha, </a:t>
            </a:r>
            <a:r>
              <a:rPr lang="en-US" dirty="0" err="1">
                <a:solidFill>
                  <a:schemeClr val="bg1"/>
                </a:solidFill>
              </a:rPr>
              <a:t>Budderball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Mudbud</a:t>
            </a:r>
            <a:r>
              <a:rPr lang="en-US" dirty="0">
                <a:solidFill>
                  <a:schemeClr val="bg1"/>
                </a:solidFill>
              </a:rPr>
              <a:t>, Rosebud, etc.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Objects of class Dalmatian:  Pongo, Perdita, Patch, etc.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ED25853-F956-8188-0826-01319142B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1118" y="1448811"/>
            <a:ext cx="2971800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629AA3A-8257-239E-86C4-2BD4FCAC90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4401" y="1226127"/>
            <a:ext cx="2059864" cy="285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6042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589342" cy="676655"/>
          </a:xfrm>
        </p:spPr>
        <p:txBody>
          <a:bodyPr vert="horz" lIns="109728" tIns="109728" rIns="109728" bIns="91440" rtlCol="0" anchor="t">
            <a:normAutofit fontScale="92500" lnSpcReduction="10000"/>
          </a:bodyPr>
          <a:lstStyle/>
          <a:p>
            <a:pPr>
              <a:lnSpc>
                <a:spcPct val="150000"/>
              </a:lnSpc>
              <a:spcBef>
                <a:spcPts val="930"/>
              </a:spcBef>
            </a:pPr>
            <a:r>
              <a:rPr lang="en-US" b="1" u="sng" dirty="0">
                <a:solidFill>
                  <a:schemeClr val="bg1"/>
                </a:solidFill>
              </a:rPr>
              <a:t>Class or Object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ctivity Essays Archives - InLikeMe.com">
            <a:extLst>
              <a:ext uri="{FF2B5EF4-FFF2-40B4-BE49-F238E27FC236}">
                <a16:creationId xmlns:a16="http://schemas.microsoft.com/office/drawing/2014/main" id="{3A9B6768-BFE9-D4E1-846A-6D4C720D6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B7CC91B-63E5-3457-8C84-B47678235D60}"/>
              </a:ext>
            </a:extLst>
          </p:cNvPr>
          <p:cNvSpPr txBox="1">
            <a:spLocks/>
          </p:cNvSpPr>
          <p:nvPr/>
        </p:nvSpPr>
        <p:spPr>
          <a:xfrm>
            <a:off x="6373231" y="1993391"/>
            <a:ext cx="5169840" cy="352386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Willis (aka Sears) Tower 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Golden Gate Bridge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Fenway Park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Skyscrapers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Mackinac Bridge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Wembley Stadium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Bridges</a:t>
            </a: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sz="19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FA38BF0-87A2-9939-5146-2E0484CB3742}"/>
              </a:ext>
            </a:extLst>
          </p:cNvPr>
          <p:cNvSpPr txBox="1">
            <a:spLocks/>
          </p:cNvSpPr>
          <p:nvPr/>
        </p:nvSpPr>
        <p:spPr>
          <a:xfrm>
            <a:off x="1371601" y="1993392"/>
            <a:ext cx="4441231" cy="352386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Empire State Building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Wrigley Field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Brooklyn Bridge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Transamerica Pyramid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Stadiums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Lambeau Field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Petronas Towers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598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 - Answers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589342" cy="676655"/>
          </a:xfrm>
        </p:spPr>
        <p:txBody>
          <a:bodyPr vert="horz" lIns="109728" tIns="109728" rIns="109728" bIns="91440" rtlCol="0" anchor="t">
            <a:normAutofit fontScale="92500" lnSpcReduction="10000"/>
          </a:bodyPr>
          <a:lstStyle/>
          <a:p>
            <a:pPr>
              <a:lnSpc>
                <a:spcPct val="150000"/>
              </a:lnSpc>
              <a:spcBef>
                <a:spcPts val="930"/>
              </a:spcBef>
            </a:pPr>
            <a:r>
              <a:rPr lang="en-US" b="1" u="sng" dirty="0">
                <a:solidFill>
                  <a:schemeClr val="bg1"/>
                </a:solidFill>
              </a:rPr>
              <a:t>Class or Object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ctivity Essays Archives - InLikeMe.com">
            <a:extLst>
              <a:ext uri="{FF2B5EF4-FFF2-40B4-BE49-F238E27FC236}">
                <a16:creationId xmlns:a16="http://schemas.microsoft.com/office/drawing/2014/main" id="{3A9B6768-BFE9-D4E1-846A-6D4C720D6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B7CC91B-63E5-3457-8C84-B47678235D60}"/>
              </a:ext>
            </a:extLst>
          </p:cNvPr>
          <p:cNvSpPr txBox="1">
            <a:spLocks/>
          </p:cNvSpPr>
          <p:nvPr/>
        </p:nvSpPr>
        <p:spPr>
          <a:xfrm>
            <a:off x="6373231" y="1993391"/>
            <a:ext cx="5169840" cy="352386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Willis (aka Sears) Tower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FF00"/>
                </a:solidFill>
              </a:rPr>
              <a:t>Golden Gate Bridge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0000"/>
                </a:solidFill>
              </a:rPr>
              <a:t>Fenway Park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Skyscrapers - class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FF00"/>
                </a:solidFill>
              </a:rPr>
              <a:t>Mackinac Bridge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0000"/>
                </a:solidFill>
              </a:rPr>
              <a:t>Wembley Stadium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FF00"/>
                </a:solidFill>
              </a:rPr>
              <a:t>Bridges - class</a:t>
            </a: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sz="19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FA38BF0-87A2-9939-5146-2E0484CB3742}"/>
              </a:ext>
            </a:extLst>
          </p:cNvPr>
          <p:cNvSpPr txBox="1">
            <a:spLocks/>
          </p:cNvSpPr>
          <p:nvPr/>
        </p:nvSpPr>
        <p:spPr>
          <a:xfrm>
            <a:off x="1371601" y="1993392"/>
            <a:ext cx="4441231" cy="352386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Empire State Building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FF0000"/>
                </a:solidFill>
              </a:rPr>
              <a:t>Wrigley Field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FFFF00"/>
                </a:solidFill>
              </a:rPr>
              <a:t>Brooklyn Bridge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Transamerica Pyramid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FF0000"/>
                </a:solidFill>
              </a:rPr>
              <a:t>Stadiums - class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FF0000"/>
                </a:solidFill>
              </a:rPr>
              <a:t>Lambeau Field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Petronas Towers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199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24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Introductions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1524000"/>
            <a:ext cx="10184946" cy="4152122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Name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Students: Year in School / Mentors: job experience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Coding Experience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Robotics Experience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Favorite Movie / TV Show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94545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589342" cy="676655"/>
          </a:xfrm>
        </p:spPr>
        <p:txBody>
          <a:bodyPr vert="horz" lIns="109728" tIns="109728" rIns="109728" bIns="91440" rtlCol="0" anchor="t">
            <a:normAutofit fontScale="92500" lnSpcReduction="10000"/>
          </a:bodyPr>
          <a:lstStyle/>
          <a:p>
            <a:pPr>
              <a:lnSpc>
                <a:spcPct val="150000"/>
              </a:lnSpc>
              <a:spcBef>
                <a:spcPts val="930"/>
              </a:spcBef>
            </a:pPr>
            <a:r>
              <a:rPr lang="en-US" b="1" u="sng" dirty="0">
                <a:solidFill>
                  <a:schemeClr val="bg1"/>
                </a:solidFill>
              </a:rPr>
              <a:t>Class or Object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ctivity Essays Archives - InLikeMe.com">
            <a:extLst>
              <a:ext uri="{FF2B5EF4-FFF2-40B4-BE49-F238E27FC236}">
                <a16:creationId xmlns:a16="http://schemas.microsoft.com/office/drawing/2014/main" id="{3A9B6768-BFE9-D4E1-846A-6D4C720D6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B7CC91B-63E5-3457-8C84-B47678235D60}"/>
              </a:ext>
            </a:extLst>
          </p:cNvPr>
          <p:cNvSpPr txBox="1">
            <a:spLocks/>
          </p:cNvSpPr>
          <p:nvPr/>
        </p:nvSpPr>
        <p:spPr>
          <a:xfrm>
            <a:off x="6373231" y="1993391"/>
            <a:ext cx="5169840" cy="352386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Marvel Super Hero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Black Widow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Green Lantern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Superman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Hulk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 err="1">
                <a:solidFill>
                  <a:schemeClr val="bg1"/>
                </a:solidFill>
              </a:rPr>
              <a:t>Aquaman</a:t>
            </a:r>
            <a:endParaRPr lang="en-US" sz="19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sz="19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FA38BF0-87A2-9939-5146-2E0484CB3742}"/>
              </a:ext>
            </a:extLst>
          </p:cNvPr>
          <p:cNvSpPr txBox="1">
            <a:spLocks/>
          </p:cNvSpPr>
          <p:nvPr/>
        </p:nvSpPr>
        <p:spPr>
          <a:xfrm>
            <a:off x="1371601" y="1993392"/>
            <a:ext cx="4441231" cy="352386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Iron Man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DC Comic Super Hero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Captain America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Super Hero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Wonder Woman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Black Panther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Batman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139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 - answers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589342" cy="676655"/>
          </a:xfrm>
        </p:spPr>
        <p:txBody>
          <a:bodyPr vert="horz" lIns="109728" tIns="109728" rIns="109728" bIns="91440" rtlCol="0" anchor="t">
            <a:normAutofit fontScale="92500" lnSpcReduction="10000"/>
          </a:bodyPr>
          <a:lstStyle/>
          <a:p>
            <a:pPr>
              <a:lnSpc>
                <a:spcPct val="150000"/>
              </a:lnSpc>
              <a:spcBef>
                <a:spcPts val="930"/>
              </a:spcBef>
            </a:pPr>
            <a:r>
              <a:rPr lang="en-US" b="1" u="sng" dirty="0">
                <a:solidFill>
                  <a:schemeClr val="bg1"/>
                </a:solidFill>
              </a:rPr>
              <a:t>Class or Object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ctivity Essays Archives - InLikeMe.com">
            <a:extLst>
              <a:ext uri="{FF2B5EF4-FFF2-40B4-BE49-F238E27FC236}">
                <a16:creationId xmlns:a16="http://schemas.microsoft.com/office/drawing/2014/main" id="{3A9B6768-BFE9-D4E1-846A-6D4C720D6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B7CC91B-63E5-3457-8C84-B47678235D60}"/>
              </a:ext>
            </a:extLst>
          </p:cNvPr>
          <p:cNvSpPr txBox="1">
            <a:spLocks/>
          </p:cNvSpPr>
          <p:nvPr/>
        </p:nvSpPr>
        <p:spPr>
          <a:xfrm>
            <a:off x="6373231" y="1993391"/>
            <a:ext cx="5169840" cy="352386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FF00"/>
                </a:solidFill>
              </a:rPr>
              <a:t>Marvel Super Hero - class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0000"/>
                </a:solidFill>
              </a:rPr>
              <a:t>Black Widow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002060"/>
                </a:solidFill>
              </a:rPr>
              <a:t>Green Lantern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002060"/>
                </a:solidFill>
              </a:rPr>
              <a:t>Superman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0000"/>
                </a:solidFill>
              </a:rPr>
              <a:t>Hulk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 err="1">
                <a:solidFill>
                  <a:srgbClr val="002060"/>
                </a:solidFill>
              </a:rPr>
              <a:t>Aquaman</a:t>
            </a:r>
            <a:r>
              <a:rPr lang="en-US" sz="1900" dirty="0">
                <a:solidFill>
                  <a:srgbClr val="002060"/>
                </a:solidFill>
              </a:rPr>
              <a:t> - object</a:t>
            </a: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sz="1900" dirty="0">
              <a:solidFill>
                <a:srgbClr val="FF0000"/>
              </a:solidFill>
            </a:endParaRP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FA38BF0-87A2-9939-5146-2E0484CB3742}"/>
              </a:ext>
            </a:extLst>
          </p:cNvPr>
          <p:cNvSpPr txBox="1">
            <a:spLocks/>
          </p:cNvSpPr>
          <p:nvPr/>
        </p:nvSpPr>
        <p:spPr>
          <a:xfrm>
            <a:off x="1371601" y="1993392"/>
            <a:ext cx="4441231" cy="352386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Iron Man-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DC Comic Super Hero - class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Captain America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Super Hero  - class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Wonder Woman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Black Panther - object</a:t>
            </a:r>
            <a:endParaRPr lang="en-US" dirty="0">
              <a:solidFill>
                <a:srgbClr val="FF0000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Batman -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940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Creating an object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323870" cy="4188324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Constructor – method name matches class name + no return type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new, </a:t>
            </a:r>
            <a:r>
              <a:rPr lang="en-US" dirty="0" err="1">
                <a:solidFill>
                  <a:schemeClr val="bg1"/>
                </a:solidFill>
              </a:rPr>
              <a:t>make_shared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make_unique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Singleton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015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WPI Classes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323870" cy="4188324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Static Methods vs. Non-Static Methods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Read Method signatures (review with WPI classes)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</a:rPr>
              <a:t>NetworkTable</a:t>
            </a: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</a:rPr>
              <a:t>SmartDashboard</a:t>
            </a: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Timer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43661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323870" cy="4188324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Using the static methods from </a:t>
            </a:r>
            <a:r>
              <a:rPr lang="en-US" dirty="0" err="1">
                <a:solidFill>
                  <a:schemeClr val="bg1"/>
                </a:solidFill>
              </a:rPr>
              <a:t>SmartDashboard</a:t>
            </a:r>
            <a:r>
              <a:rPr lang="en-US" dirty="0">
                <a:solidFill>
                  <a:schemeClr val="bg1"/>
                </a:solidFill>
              </a:rPr>
              <a:t> to replace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calls for the counters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ctivity Essays Archives - InLikeMe.com">
            <a:extLst>
              <a:ext uri="{FF2B5EF4-FFF2-40B4-BE49-F238E27FC236}">
                <a16:creationId xmlns:a16="http://schemas.microsoft.com/office/drawing/2014/main" id="{3A9B6768-BFE9-D4E1-846A-6D4C720D6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618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11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16737"/>
            <a:ext cx="10323870" cy="4188324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Create 3 Timers to keep track of: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Overall time since the robot was turned on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Time in </a:t>
            </a:r>
            <a:r>
              <a:rPr lang="en-US" dirty="0" err="1">
                <a:solidFill>
                  <a:schemeClr val="bg1"/>
                </a:solidFill>
              </a:rPr>
              <a:t>Auton</a:t>
            </a: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Time in </a:t>
            </a:r>
            <a:r>
              <a:rPr lang="en-US" dirty="0" err="1">
                <a:solidFill>
                  <a:schemeClr val="bg1"/>
                </a:solidFill>
              </a:rPr>
              <a:t>Teleop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Write the output values in a </a:t>
            </a:r>
            <a:r>
              <a:rPr lang="en-US" dirty="0" err="1">
                <a:solidFill>
                  <a:schemeClr val="bg1"/>
                </a:solidFill>
              </a:rPr>
              <a:t>SmartDashboard</a:t>
            </a:r>
            <a:endParaRPr lang="en-US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ctivity Essays Archives - InLikeMe.com">
            <a:extLst>
              <a:ext uri="{FF2B5EF4-FFF2-40B4-BE49-F238E27FC236}">
                <a16:creationId xmlns:a16="http://schemas.microsoft.com/office/drawing/2014/main" id="{3A9B6768-BFE9-D4E1-846A-6D4C720D6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907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24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Introductions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1524000"/>
            <a:ext cx="10184946" cy="4152122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Name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What’s your favorite kind of ice cream?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What’s your favorite Halloween Costume that have you worn?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Questions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7117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9224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Review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1524000"/>
            <a:ext cx="10725912" cy="4152122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RoboRio</a:t>
            </a:r>
            <a:r>
              <a:rPr lang="en-US" sz="1600" dirty="0">
                <a:solidFill>
                  <a:schemeClr val="bg1"/>
                </a:solidFill>
              </a:rPr>
              <a:t> Imaging Tool, Radio Configuration Tool, Phoenix Tuner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VS Code – Create Project/Write Code/Build Code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Code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Count how many time main methods are called send to console then </a:t>
            </a:r>
            <a:r>
              <a:rPr lang="en-US" sz="1600" dirty="0" err="1">
                <a:solidFill>
                  <a:schemeClr val="bg1"/>
                </a:solidFill>
              </a:rPr>
              <a:t>SmartDashboard</a:t>
            </a:r>
            <a:endParaRPr lang="en-US" sz="1600" dirty="0">
              <a:solidFill>
                <a:schemeClr val="bg1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Replace Counters with Timers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Classes vs. Objects – instantiate classes</a:t>
            </a:r>
            <a:endParaRPr lang="en-US" sz="1200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3861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8556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CTRE </a:t>
            </a:r>
            <a:r>
              <a:rPr lang="en-US" sz="6000" b="0" cap="all" dirty="0" err="1">
                <a:solidFill>
                  <a:schemeClr val="bg1"/>
                </a:solidFill>
              </a:rPr>
              <a:t>WPI_TalonSRX</a:t>
            </a:r>
            <a:endParaRPr lang="en-US" sz="6000" b="0" cap="all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2937" y="1563623"/>
            <a:ext cx="10323870" cy="3173341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https://docs.ctre-phoenix.com/en/stable/</a:t>
            </a:r>
            <a:endParaRPr lang="en-US" dirty="0">
              <a:solidFill>
                <a:srgbClr val="FFFF00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a </a:t>
            </a:r>
            <a:r>
              <a:rPr lang="en-US" dirty="0" err="1">
                <a:solidFill>
                  <a:schemeClr val="bg1"/>
                </a:solidFill>
              </a:rPr>
              <a:t>WPI_TalonSRX</a:t>
            </a:r>
            <a:r>
              <a:rPr lang="en-US" dirty="0">
                <a:solidFill>
                  <a:schemeClr val="bg1"/>
                </a:solidFill>
              </a:rPr>
              <a:t> to our robot project and make it spin in </a:t>
            </a:r>
            <a:r>
              <a:rPr lang="en-US" dirty="0" err="1">
                <a:solidFill>
                  <a:schemeClr val="bg1"/>
                </a:solidFill>
              </a:rPr>
              <a:t>auton</a:t>
            </a:r>
            <a:endParaRPr lang="en-US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620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1642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188721"/>
            <a:ext cx="10323870" cy="4316340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l">
              <a:lnSpc>
                <a:spcPct val="150000"/>
              </a:lnSpc>
              <a:spcBef>
                <a:spcPts val="930"/>
              </a:spcBef>
            </a:pPr>
            <a:r>
              <a:rPr lang="en-US" dirty="0">
                <a:solidFill>
                  <a:schemeClr val="bg1"/>
                </a:solidFill>
              </a:rPr>
              <a:t>Make the motor reverse direction every 10 seconds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ctivity Essays Archives - InLikeMe.com">
            <a:extLst>
              <a:ext uri="{FF2B5EF4-FFF2-40B4-BE49-F238E27FC236}">
                <a16:creationId xmlns:a16="http://schemas.microsoft.com/office/drawing/2014/main" id="{D6E9E6F7-B9AE-2539-13B1-DD7409816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565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6"/>
            <a:ext cx="10472928" cy="1172580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Getting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1504336"/>
            <a:ext cx="10290244" cy="4152122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Laptop with admin privileges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 Personal 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Team laptop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Cannot be school laptop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We’ll use team laptops tonight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16793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21185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Reading Encoders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9907" y="1352940"/>
            <a:ext cx="10323870" cy="3173341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https://docs.ctre-phoenix.com/en/stable/</a:t>
            </a:r>
            <a:endParaRPr lang="en-US" dirty="0">
              <a:solidFill>
                <a:srgbClr val="FFFF00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Delete the timer and counter stuff from our project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Read encoders during </a:t>
            </a:r>
            <a:r>
              <a:rPr lang="en-US" dirty="0" err="1">
                <a:solidFill>
                  <a:schemeClr val="bg1"/>
                </a:solidFill>
              </a:rPr>
              <a:t>auton</a:t>
            </a:r>
            <a:r>
              <a:rPr lang="en-US" dirty="0">
                <a:solidFill>
                  <a:schemeClr val="bg1"/>
                </a:solidFill>
              </a:rPr>
              <a:t> and put them up on the </a:t>
            </a:r>
            <a:r>
              <a:rPr lang="en-US" dirty="0" err="1">
                <a:solidFill>
                  <a:schemeClr val="bg1"/>
                </a:solidFill>
              </a:rPr>
              <a:t>SmartDashboard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1462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1642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817" y="1472184"/>
            <a:ext cx="10323870" cy="4316340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Update </a:t>
            </a:r>
            <a:r>
              <a:rPr lang="en-US" dirty="0" err="1">
                <a:solidFill>
                  <a:schemeClr val="bg1"/>
                </a:solidFill>
              </a:rPr>
              <a:t>Auton</a:t>
            </a:r>
            <a:r>
              <a:rPr lang="en-US" dirty="0">
                <a:solidFill>
                  <a:schemeClr val="bg1"/>
                </a:solidFill>
              </a:rPr>
              <a:t> to spin the motor for 1000 encoder counts and then stop the motor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ctivity Essays Archives - InLikeMe.com">
            <a:extLst>
              <a:ext uri="{FF2B5EF4-FFF2-40B4-BE49-F238E27FC236}">
                <a16:creationId xmlns:a16="http://schemas.microsoft.com/office/drawing/2014/main" id="{D6E9E6F7-B9AE-2539-13B1-DD7409816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2364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57129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 err="1">
                <a:solidFill>
                  <a:schemeClr val="bg1"/>
                </a:solidFill>
              </a:rPr>
              <a:t>XBOXController</a:t>
            </a:r>
            <a:endParaRPr lang="en-US" sz="6000" b="0" cap="all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793" y="1563623"/>
            <a:ext cx="10323870" cy="3173341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https://docs.wpilib.org/</a:t>
            </a:r>
            <a:endParaRPr lang="en-US" dirty="0">
              <a:solidFill>
                <a:srgbClr val="FFFF00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an </a:t>
            </a:r>
            <a:r>
              <a:rPr lang="en-US" dirty="0" err="1">
                <a:solidFill>
                  <a:schemeClr val="bg1"/>
                </a:solidFill>
              </a:rPr>
              <a:t>XboxController</a:t>
            </a:r>
            <a:r>
              <a:rPr lang="en-US" dirty="0">
                <a:solidFill>
                  <a:schemeClr val="bg1"/>
                </a:solidFill>
              </a:rPr>
              <a:t> to our project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0913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1642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188721"/>
            <a:ext cx="10323870" cy="4316340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Make the motor spin in </a:t>
            </a:r>
            <a:r>
              <a:rPr lang="en-US" dirty="0" err="1">
                <a:solidFill>
                  <a:schemeClr val="bg1"/>
                </a:solidFill>
              </a:rPr>
              <a:t>Teleop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Make motor spin in </a:t>
            </a:r>
            <a:r>
              <a:rPr lang="en-US" dirty="0" err="1">
                <a:solidFill>
                  <a:schemeClr val="bg1"/>
                </a:solidFill>
              </a:rPr>
              <a:t>teleop</a:t>
            </a:r>
            <a:r>
              <a:rPr lang="en-US" dirty="0">
                <a:solidFill>
                  <a:schemeClr val="bg1"/>
                </a:solidFill>
              </a:rPr>
              <a:t> with joystick control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ctivity Essays Archives - InLikeMe.com">
            <a:extLst>
              <a:ext uri="{FF2B5EF4-FFF2-40B4-BE49-F238E27FC236}">
                <a16:creationId xmlns:a16="http://schemas.microsoft.com/office/drawing/2014/main" id="{D6E9E6F7-B9AE-2539-13B1-DD7409816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9279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1642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188721"/>
            <a:ext cx="10323870" cy="4316340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Get Access to GitHub by sending email to 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joe.witcpalek@gmail.com</a:t>
            </a:r>
            <a:r>
              <a:rPr lang="en-US" dirty="0">
                <a:solidFill>
                  <a:schemeClr val="bg1"/>
                </a:solidFill>
              </a:rPr>
              <a:t> with subject of GitHub</a:t>
            </a: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Complete follow up steps when you are invited</a:t>
            </a: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ctivity Essays Archives - InLikeMe.com">
            <a:extLst>
              <a:ext uri="{FF2B5EF4-FFF2-40B4-BE49-F238E27FC236}">
                <a16:creationId xmlns:a16="http://schemas.microsoft.com/office/drawing/2014/main" id="{D6E9E6F7-B9AE-2539-13B1-DD7409816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98567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57129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Base Library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793" y="1563623"/>
            <a:ext cx="10323870" cy="3840481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XML Robot Definition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XML Parsing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Mechanism Base Classes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Mechanism States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5796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1642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188721"/>
            <a:ext cx="10323870" cy="4316340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Year 1 Robot Review 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Identify Mechanisms and what will their Base Class should they inherit from</a:t>
            </a: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dirty="0">
              <a:solidFill>
                <a:schemeClr val="bg1"/>
              </a:solidFill>
            </a:endParaRP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ctivity Essays Archives - InLikeMe.com">
            <a:extLst>
              <a:ext uri="{FF2B5EF4-FFF2-40B4-BE49-F238E27FC236}">
                <a16:creationId xmlns:a16="http://schemas.microsoft.com/office/drawing/2014/main" id="{D6E9E6F7-B9AE-2539-13B1-DD7409816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44365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1642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188721"/>
            <a:ext cx="10323870" cy="4316340"/>
          </a:xfrm>
        </p:spPr>
        <p:txBody>
          <a:bodyPr vert="horz" lIns="109728" tIns="109728" rIns="109728" bIns="91440" rtlCol="0" anchor="t">
            <a:normAutofit fontScale="70000" lnSpcReduction="20000"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Complete your GitHub invitation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Make sure laptop is updated to beta environment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Sign out an issue on the project and drag it into the In Progress Column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Create a branch for your work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Use </a:t>
            </a:r>
            <a:r>
              <a:rPr lang="en-US" dirty="0" err="1">
                <a:solidFill>
                  <a:schemeClr val="bg1"/>
                </a:solidFill>
              </a:rPr>
              <a:t>GitKraken</a:t>
            </a:r>
            <a:r>
              <a:rPr lang="en-US" dirty="0">
                <a:solidFill>
                  <a:schemeClr val="bg1"/>
                </a:solidFill>
              </a:rPr>
              <a:t> to clone Repository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Open VS Code to work on your item 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Commit changes when it compiles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Push up to </a:t>
            </a:r>
            <a:r>
              <a:rPr lang="en-US" dirty="0" err="1">
                <a:solidFill>
                  <a:schemeClr val="bg1"/>
                </a:solidFill>
              </a:rPr>
              <a:t>Github</a:t>
            </a:r>
            <a:r>
              <a:rPr lang="en-US" dirty="0">
                <a:solidFill>
                  <a:schemeClr val="bg1"/>
                </a:solidFill>
              </a:rPr>
              <a:t> and create a pull request</a:t>
            </a: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dirty="0">
              <a:solidFill>
                <a:schemeClr val="bg1"/>
              </a:solidFill>
            </a:endParaRP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ctivity Essays Archives - InLikeMe.com">
            <a:extLst>
              <a:ext uri="{FF2B5EF4-FFF2-40B4-BE49-F238E27FC236}">
                <a16:creationId xmlns:a16="http://schemas.microsoft.com/office/drawing/2014/main" id="{D6E9E6F7-B9AE-2539-13B1-DD7409816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1786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57129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States Review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793" y="1563623"/>
            <a:ext cx="10323870" cy="3840481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Review States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53021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1642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188721"/>
            <a:ext cx="10323870" cy="4316340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Year 1 Robot Review 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What states will each Mechanism have</a:t>
            </a:r>
          </a:p>
          <a:p>
            <a:pPr algn="l">
              <a:lnSpc>
                <a:spcPct val="150000"/>
              </a:lnSpc>
              <a:spcBef>
                <a:spcPts val="930"/>
              </a:spcBef>
            </a:pPr>
            <a:endParaRPr lang="en-US" dirty="0">
              <a:solidFill>
                <a:schemeClr val="bg1"/>
              </a:solidFill>
            </a:endParaRP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ctivity Essays Archives - InLikeMe.com">
            <a:extLst>
              <a:ext uri="{FF2B5EF4-FFF2-40B4-BE49-F238E27FC236}">
                <a16:creationId xmlns:a16="http://schemas.microsoft.com/office/drawing/2014/main" id="{D6E9E6F7-B9AE-2539-13B1-DD7409816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421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6"/>
            <a:ext cx="10472928" cy="1172580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Training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6720" y="1327354"/>
            <a:ext cx="10290244" cy="4788309"/>
          </a:xfrm>
        </p:spPr>
        <p:txBody>
          <a:bodyPr vert="horz" lIns="109728" tIns="109728" rIns="109728" bIns="91440" rtlCol="0" anchor="t">
            <a:normAutofit lnSpcReduction="10000"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Cover topics – multiple times with hands on examples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Questions – ask when something isn’t clear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Material will be posted online in Teams on the Software Channel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Leverage WPI/CTRE/REV documentation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https://docs.wpilib.org</a:t>
            </a:r>
            <a:endParaRPr lang="en-US" sz="1800" dirty="0">
              <a:solidFill>
                <a:srgbClr val="FFFF00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https://docs.ctre-phoenix.com/en/stable/</a:t>
            </a:r>
            <a:endParaRPr lang="en-US" sz="1800" dirty="0">
              <a:solidFill>
                <a:srgbClr val="FFFF00"/>
              </a:solidFill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https://docs.revrobotics.com/sparkmax/software-resources/spark-max-api-information</a:t>
            </a:r>
            <a:endParaRPr lang="en-US" sz="1800" dirty="0">
              <a:solidFill>
                <a:srgbClr val="FFFF00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1117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1642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188721"/>
            <a:ext cx="10323870" cy="4316340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Access Year 1 project in </a:t>
            </a:r>
            <a:r>
              <a:rPr lang="en-US" dirty="0" err="1">
                <a:solidFill>
                  <a:schemeClr val="bg1"/>
                </a:solidFill>
              </a:rPr>
              <a:t>GitKraken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Create a branch – your name</a:t>
            </a: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endParaRPr lang="en-US" dirty="0">
              <a:solidFill>
                <a:schemeClr val="bg1"/>
              </a:solidFill>
            </a:endParaRP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ctivity Essays Archives - InLikeMe.com">
            <a:extLst>
              <a:ext uri="{FF2B5EF4-FFF2-40B4-BE49-F238E27FC236}">
                <a16:creationId xmlns:a16="http://schemas.microsoft.com/office/drawing/2014/main" id="{D6E9E6F7-B9AE-2539-13B1-DD7409816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2802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57129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Add A chassis 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793" y="1563623"/>
            <a:ext cx="10323870" cy="3840481"/>
          </a:xfrm>
        </p:spPr>
        <p:txBody>
          <a:bodyPr vert="horz" lIns="109728" tIns="109728" rIns="109728" bIns="91440" rtlCol="0" anchor="t">
            <a:normAutofit fontScale="62500" lnSpcReduction="20000"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Create a Chassis class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Inside the Chassis Class, hold onto: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</a:rPr>
              <a:t>frc</a:t>
            </a:r>
            <a:r>
              <a:rPr lang="en-US" dirty="0">
                <a:solidFill>
                  <a:schemeClr val="bg1"/>
                </a:solidFill>
              </a:rPr>
              <a:t>::</a:t>
            </a:r>
            <a:r>
              <a:rPr lang="en-US" dirty="0" err="1">
                <a:solidFill>
                  <a:schemeClr val="bg1"/>
                </a:solidFill>
              </a:rPr>
              <a:t>MecanumDrive</a:t>
            </a:r>
            <a:r>
              <a:rPr lang="en-US" dirty="0">
                <a:solidFill>
                  <a:schemeClr val="bg1"/>
                </a:solidFill>
              </a:rPr>
              <a:t> object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 Pigeon (note difference between </a:t>
            </a:r>
            <a:r>
              <a:rPr lang="en-US" dirty="0" err="1">
                <a:solidFill>
                  <a:schemeClr val="bg1"/>
                </a:solidFill>
              </a:rPr>
              <a:t>PigeonIMU</a:t>
            </a:r>
            <a:r>
              <a:rPr lang="en-US" dirty="0">
                <a:solidFill>
                  <a:schemeClr val="bg1"/>
                </a:solidFill>
              </a:rPr>
              <a:t> and Pigeon2)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</a:rPr>
              <a:t>frc</a:t>
            </a:r>
            <a:r>
              <a:rPr lang="en-US" dirty="0">
                <a:solidFill>
                  <a:schemeClr val="bg1"/>
                </a:solidFill>
              </a:rPr>
              <a:t>::</a:t>
            </a:r>
            <a:r>
              <a:rPr lang="en-US" dirty="0" err="1">
                <a:solidFill>
                  <a:schemeClr val="bg1"/>
                </a:solidFill>
              </a:rPr>
              <a:t>MecanumDriveKinematics</a:t>
            </a:r>
            <a:r>
              <a:rPr lang="en-US" dirty="0">
                <a:solidFill>
                  <a:schemeClr val="bg1"/>
                </a:solidFill>
              </a:rPr>
              <a:t> object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bg1"/>
                </a:solidFill>
              </a:rPr>
              <a:t>frc</a:t>
            </a:r>
            <a:r>
              <a:rPr lang="en-US" dirty="0">
                <a:solidFill>
                  <a:schemeClr val="bg1"/>
                </a:solidFill>
              </a:rPr>
              <a:t>:: </a:t>
            </a:r>
            <a:r>
              <a:rPr lang="en-US" dirty="0" err="1">
                <a:solidFill>
                  <a:schemeClr val="bg1"/>
                </a:solidFill>
              </a:rPr>
              <a:t>MecanumDriveOdometry</a:t>
            </a:r>
            <a:r>
              <a:rPr lang="en-US" dirty="0">
                <a:solidFill>
                  <a:schemeClr val="bg1"/>
                </a:solidFill>
              </a:rPr>
              <a:t> object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Provide public methods to drive the chassis, return its position and update odometry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Create an instance of Chassis in </a:t>
            </a:r>
            <a:r>
              <a:rPr lang="en-US" dirty="0" err="1">
                <a:solidFill>
                  <a:schemeClr val="bg1"/>
                </a:solidFill>
              </a:rPr>
              <a:t>RobotInit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Update the odometry in </a:t>
            </a:r>
            <a:r>
              <a:rPr lang="en-US" dirty="0" err="1">
                <a:solidFill>
                  <a:schemeClr val="bg1"/>
                </a:solidFill>
              </a:rPr>
              <a:t>RobotPeriodic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4206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01642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817" y="1472184"/>
            <a:ext cx="10323870" cy="4316340"/>
          </a:xfrm>
        </p:spPr>
        <p:txBody>
          <a:bodyPr vert="horz" lIns="109728" tIns="109728" rIns="109728" bIns="91440" rtlCol="0" anchor="t">
            <a:normAutofit lnSpcReduction="10000"/>
          </a:bodyPr>
          <a:lstStyle/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Add a method to reset the chassis’ position to a known position </a:t>
            </a: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In </a:t>
            </a:r>
            <a:r>
              <a:rPr lang="en-US" dirty="0" err="1">
                <a:solidFill>
                  <a:schemeClr val="bg1"/>
                </a:solidFill>
              </a:rPr>
              <a:t>AutonInit</a:t>
            </a:r>
            <a:r>
              <a:rPr lang="en-US" dirty="0">
                <a:solidFill>
                  <a:schemeClr val="bg1"/>
                </a:solidFill>
              </a:rPr>
              <a:t>, reset the robot’s position to 0 meters, 0 meters and its angle to be 0_degrees</a:t>
            </a: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Make </a:t>
            </a:r>
            <a:r>
              <a:rPr lang="en-US" dirty="0" err="1">
                <a:solidFill>
                  <a:schemeClr val="bg1"/>
                </a:solidFill>
              </a:rPr>
              <a:t>Auton</a:t>
            </a:r>
            <a:r>
              <a:rPr lang="en-US" dirty="0">
                <a:solidFill>
                  <a:schemeClr val="bg1"/>
                </a:solidFill>
              </a:rPr>
              <a:t> drive the chassis forward</a:t>
            </a:r>
          </a:p>
          <a:p>
            <a:pPr marL="457200" indent="-457200" algn="l">
              <a:lnSpc>
                <a:spcPct val="150000"/>
              </a:lnSpc>
              <a:spcBef>
                <a:spcPts val="930"/>
              </a:spcBef>
              <a:buFont typeface="+mj-lt"/>
              <a:buAutoNum type="alphaUcPeriod"/>
            </a:pPr>
            <a:r>
              <a:rPr lang="en-US" dirty="0">
                <a:solidFill>
                  <a:schemeClr val="bg1"/>
                </a:solidFill>
              </a:rPr>
              <a:t>Report its current pose in </a:t>
            </a:r>
            <a:r>
              <a:rPr lang="en-US" dirty="0" err="1">
                <a:solidFill>
                  <a:schemeClr val="bg1"/>
                </a:solidFill>
              </a:rPr>
              <a:t>AutonPeriodic</a:t>
            </a:r>
            <a:r>
              <a:rPr lang="en-US" dirty="0">
                <a:solidFill>
                  <a:schemeClr val="bg1"/>
                </a:solidFill>
              </a:rPr>
              <a:t> to a </a:t>
            </a:r>
            <a:r>
              <a:rPr lang="en-US" dirty="0" err="1">
                <a:solidFill>
                  <a:schemeClr val="bg1"/>
                </a:solidFill>
              </a:rPr>
              <a:t>NetworkTable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ctivity Essays Archives - InLikeMe.com">
            <a:extLst>
              <a:ext uri="{FF2B5EF4-FFF2-40B4-BE49-F238E27FC236}">
                <a16:creationId xmlns:a16="http://schemas.microsoft.com/office/drawing/2014/main" id="{D6E9E6F7-B9AE-2539-13B1-DD7409816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120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4149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8" y="1352938"/>
            <a:ext cx="10982239" cy="4462645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Learn FRC Coding environment &amp; the tools we use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Learn how to code FRC robots the 302 way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Write Code to support Y1 Connect 4 Robot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something to the Team 302 Base Template 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Get Prepared for FRC Varsity Season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Do some 2023 FRC WPILIB beta testing with our base code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0984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71" y="342092"/>
            <a:ext cx="11582397" cy="1309728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/>
            <a:r>
              <a:rPr lang="en-US" sz="6000" b="0" cap="all" dirty="0" err="1">
                <a:solidFill>
                  <a:schemeClr val="bg1"/>
                </a:solidFill>
              </a:rPr>
              <a:t>Frc</a:t>
            </a:r>
            <a:r>
              <a:rPr lang="en-US" sz="6000" b="0" cap="all" dirty="0">
                <a:solidFill>
                  <a:schemeClr val="bg1"/>
                </a:solidFill>
              </a:rPr>
              <a:t> Environment -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458" y="1428924"/>
            <a:ext cx="4072655" cy="4152122"/>
          </a:xfrm>
        </p:spPr>
        <p:txBody>
          <a:bodyPr vert="horz" lIns="109728" tIns="109728" rIns="109728" bIns="91440" rtlCol="0" anchor="t">
            <a:normAutofit fontScale="77500" lnSpcReduction="20000"/>
          </a:bodyPr>
          <a:lstStyle/>
          <a:p>
            <a:pPr>
              <a:lnSpc>
                <a:spcPct val="150000"/>
              </a:lnSpc>
              <a:spcBef>
                <a:spcPts val="930"/>
              </a:spcBef>
            </a:pPr>
            <a:r>
              <a:rPr lang="en-US" b="1" u="sng" dirty="0">
                <a:solidFill>
                  <a:schemeClr val="bg1"/>
                </a:solidFill>
              </a:rPr>
              <a:t>WPI Tools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VS Code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GitHub/</a:t>
            </a:r>
            <a:r>
              <a:rPr lang="en-US" dirty="0" err="1">
                <a:solidFill>
                  <a:schemeClr val="bg1"/>
                </a:solidFill>
              </a:rPr>
              <a:t>GitKraken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PathWeaver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System Identification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FF00"/>
                </a:solidFill>
              </a:rPr>
              <a:t>RoboRio</a:t>
            </a:r>
            <a:r>
              <a:rPr lang="en-US" dirty="0">
                <a:solidFill>
                  <a:srgbClr val="FFFF00"/>
                </a:solidFill>
              </a:rPr>
              <a:t> Imaging Tool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Radio Configuration Tool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Robot Simulator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8900E8F-0EBF-7A03-1335-18D140858DEF}"/>
              </a:ext>
            </a:extLst>
          </p:cNvPr>
          <p:cNvSpPr txBox="1">
            <a:spLocks/>
          </p:cNvSpPr>
          <p:nvPr/>
        </p:nvSpPr>
        <p:spPr>
          <a:xfrm>
            <a:off x="7786337" y="1428924"/>
            <a:ext cx="3799245" cy="4152122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930"/>
              </a:spcBef>
            </a:pPr>
            <a:r>
              <a:rPr lang="en-US" b="1" u="sng" dirty="0">
                <a:solidFill>
                  <a:schemeClr val="bg1"/>
                </a:solidFill>
              </a:rPr>
              <a:t>Dashboards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Shuffleboard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 err="1">
                <a:solidFill>
                  <a:schemeClr val="bg1"/>
                </a:solidFill>
              </a:rPr>
              <a:t>SmartDashboard</a:t>
            </a:r>
            <a:endParaRPr lang="en-US" sz="1900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LabView Dashboard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Glass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 err="1">
                <a:solidFill>
                  <a:schemeClr val="bg1"/>
                </a:solidFill>
              </a:rPr>
              <a:t>LiveWindow</a:t>
            </a:r>
            <a:endParaRPr lang="en-US" sz="1900" dirty="0">
              <a:solidFill>
                <a:schemeClr val="bg1"/>
              </a:solidFill>
            </a:endParaRP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Custom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25D89B1-5FE4-2240-3D93-4671A15F7230}"/>
              </a:ext>
            </a:extLst>
          </p:cNvPr>
          <p:cNvSpPr txBox="1">
            <a:spLocks/>
          </p:cNvSpPr>
          <p:nvPr/>
        </p:nvSpPr>
        <p:spPr>
          <a:xfrm>
            <a:off x="4196376" y="1428924"/>
            <a:ext cx="3799245" cy="4152122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930"/>
              </a:spcBef>
            </a:pPr>
            <a:r>
              <a:rPr lang="en-US" b="1" u="sng" dirty="0">
                <a:solidFill>
                  <a:schemeClr val="bg1"/>
                </a:solidFill>
              </a:rPr>
              <a:t>Vendor Tools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FF00"/>
                </a:solidFill>
              </a:rPr>
              <a:t>Phoenix Tuner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REV Hardware Client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Limelight Finder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496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4149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52939"/>
            <a:ext cx="10323870" cy="4152122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Get Laptop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Follow along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rgbClr val="FFFF00"/>
                </a:solidFill>
              </a:rPr>
              <a:t>RoboRio</a:t>
            </a:r>
            <a:r>
              <a:rPr lang="en-US" dirty="0">
                <a:solidFill>
                  <a:srgbClr val="FFFF00"/>
                </a:solidFill>
              </a:rPr>
              <a:t> Imaging Tool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00"/>
                </a:solidFill>
              </a:rPr>
              <a:t>FRC Radio Configuration Tool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00"/>
                </a:solidFill>
              </a:rPr>
              <a:t>Phoenix Tuner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ctivity Essays Archives - InLikeMe.com">
            <a:extLst>
              <a:ext uri="{FF2B5EF4-FFF2-40B4-BE49-F238E27FC236}">
                <a16:creationId xmlns:a16="http://schemas.microsoft.com/office/drawing/2014/main" id="{6B5C5C82-1D0C-183F-645E-D635CBB49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2626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5" y="331755"/>
            <a:ext cx="11027661" cy="1170993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 err="1">
                <a:solidFill>
                  <a:schemeClr val="bg1"/>
                </a:solidFill>
              </a:rPr>
              <a:t>Frc</a:t>
            </a:r>
            <a:r>
              <a:rPr lang="en-US" sz="6000" b="0" cap="all" dirty="0">
                <a:solidFill>
                  <a:schemeClr val="bg1"/>
                </a:solidFill>
              </a:rPr>
              <a:t> Environment - 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6951" y="1615733"/>
            <a:ext cx="4581832" cy="4152122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l">
              <a:lnSpc>
                <a:spcPct val="150000"/>
              </a:lnSpc>
              <a:spcBef>
                <a:spcPts val="930"/>
              </a:spcBef>
            </a:pPr>
            <a:r>
              <a:rPr lang="en-US" dirty="0">
                <a:solidFill>
                  <a:schemeClr val="bg1"/>
                </a:solidFill>
              </a:rPr>
              <a:t>Languages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JAVA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C++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LabView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Python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7C4D0E4-75AC-147D-D3B5-2773267898EB}"/>
              </a:ext>
            </a:extLst>
          </p:cNvPr>
          <p:cNvSpPr txBox="1">
            <a:spLocks/>
          </p:cNvSpPr>
          <p:nvPr/>
        </p:nvSpPr>
        <p:spPr>
          <a:xfrm>
            <a:off x="5744753" y="1615733"/>
            <a:ext cx="4823997" cy="4152122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930"/>
              </a:spcBef>
            </a:pPr>
            <a:r>
              <a:rPr lang="en-US" dirty="0">
                <a:solidFill>
                  <a:schemeClr val="bg1"/>
                </a:solidFill>
              </a:rPr>
              <a:t>Methods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Command Based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Timed Robot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RobotBase</a:t>
            </a:r>
            <a:r>
              <a:rPr lang="en-US" dirty="0">
                <a:solidFill>
                  <a:schemeClr val="bg1"/>
                </a:solidFill>
              </a:rPr>
              <a:t> Skeleton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RobotBuilder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297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88777-F87E-4EA3-ADE1-C2724914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6" y="331755"/>
            <a:ext cx="10472928" cy="1141497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l"/>
            <a:r>
              <a:rPr lang="en-US" sz="6000" b="0" cap="all" dirty="0">
                <a:solidFill>
                  <a:schemeClr val="bg1"/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79151-750A-4604-BE13-ADA1BCD3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929" y="1352939"/>
            <a:ext cx="10323870" cy="4152122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Get Laptop</a:t>
            </a:r>
          </a:p>
          <a:p>
            <a:pPr marL="342900" indent="-342900" algn="l">
              <a:lnSpc>
                <a:spcPct val="150000"/>
              </a:lnSpc>
              <a:spcBef>
                <a:spcPts val="93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Follow on screen to create a C++ project using VS Code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42C4DA-4BCE-4201-AC9A-C27BA505E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7" y="5281756"/>
            <a:ext cx="24765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ctivity Essays Archives - InLikeMe.com">
            <a:extLst>
              <a:ext uri="{FF2B5EF4-FFF2-40B4-BE49-F238E27FC236}">
                <a16:creationId xmlns:a16="http://schemas.microsoft.com/office/drawing/2014/main" id="{A5AAC28C-907A-0AE4-6009-1DC5374F1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187" y="0"/>
            <a:ext cx="2491126" cy="1472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8751786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LightSeed_2SEEDS">
      <a:dk1>
        <a:srgbClr val="000000"/>
      </a:dk1>
      <a:lt1>
        <a:srgbClr val="FFFFFF"/>
      </a:lt1>
      <a:dk2>
        <a:srgbClr val="282441"/>
      </a:dk2>
      <a:lt2>
        <a:srgbClr val="E2E6E8"/>
      </a:lt2>
      <a:accent1>
        <a:srgbClr val="BA8F7F"/>
      </a:accent1>
      <a:accent2>
        <a:srgbClr val="C6969D"/>
      </a:accent2>
      <a:accent3>
        <a:srgbClr val="B1A282"/>
      </a:accent3>
      <a:accent4>
        <a:srgbClr val="76ACA6"/>
      </a:accent4>
      <a:accent5>
        <a:srgbClr val="7EA8B9"/>
      </a:accent5>
      <a:accent6>
        <a:srgbClr val="7F8FBA"/>
      </a:accent6>
      <a:hlink>
        <a:srgbClr val="5D8A9A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1280</Words>
  <Application>Microsoft Office PowerPoint</Application>
  <PresentationFormat>Widescreen</PresentationFormat>
  <Paragraphs>299</Paragraphs>
  <Slides>42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Meiryo</vt:lpstr>
      <vt:lpstr>Arial</vt:lpstr>
      <vt:lpstr>Calibri</vt:lpstr>
      <vt:lpstr>Corbel</vt:lpstr>
      <vt:lpstr>Courier New</vt:lpstr>
      <vt:lpstr>ShojiVTI</vt:lpstr>
      <vt:lpstr>Year 1 Software Training</vt:lpstr>
      <vt:lpstr>Introductions </vt:lpstr>
      <vt:lpstr>Getting Started</vt:lpstr>
      <vt:lpstr>Training</vt:lpstr>
      <vt:lpstr>Goals</vt:lpstr>
      <vt:lpstr>Frc Environment - Tools</vt:lpstr>
      <vt:lpstr>Activity</vt:lpstr>
      <vt:lpstr>Frc Environment - Coding</vt:lpstr>
      <vt:lpstr>Activity</vt:lpstr>
      <vt:lpstr>Header / Implementation Files</vt:lpstr>
      <vt:lpstr>Header File – Review Robot.h</vt:lpstr>
      <vt:lpstr>implementation File – Review Robot.cpp</vt:lpstr>
      <vt:lpstr>Activity</vt:lpstr>
      <vt:lpstr>Introductions </vt:lpstr>
      <vt:lpstr>Review </vt:lpstr>
      <vt:lpstr>Objects vs. Classes</vt:lpstr>
      <vt:lpstr>Class/subclass/object</vt:lpstr>
      <vt:lpstr>Activity</vt:lpstr>
      <vt:lpstr>Activity - Answers</vt:lpstr>
      <vt:lpstr>Activity</vt:lpstr>
      <vt:lpstr>Activity - answers</vt:lpstr>
      <vt:lpstr>Creating an object</vt:lpstr>
      <vt:lpstr>WPI Classes</vt:lpstr>
      <vt:lpstr>Activity</vt:lpstr>
      <vt:lpstr>Activity</vt:lpstr>
      <vt:lpstr>Introductions </vt:lpstr>
      <vt:lpstr>Review </vt:lpstr>
      <vt:lpstr>CTRE WPI_TalonSRX</vt:lpstr>
      <vt:lpstr>Activity</vt:lpstr>
      <vt:lpstr>Reading Encoders</vt:lpstr>
      <vt:lpstr>Activity</vt:lpstr>
      <vt:lpstr>XBOXController</vt:lpstr>
      <vt:lpstr>Activity</vt:lpstr>
      <vt:lpstr>Activity</vt:lpstr>
      <vt:lpstr>Base Library Review</vt:lpstr>
      <vt:lpstr>Activity</vt:lpstr>
      <vt:lpstr>Activity</vt:lpstr>
      <vt:lpstr>States Review</vt:lpstr>
      <vt:lpstr>Activity</vt:lpstr>
      <vt:lpstr>Activity</vt:lpstr>
      <vt:lpstr>Add A chassis Class</vt:lpstr>
      <vt:lpstr>Activity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 Rapid React</dc:title>
  <dc:creator>Joe Witcpalek</dc:creator>
  <cp:lastModifiedBy>Witcpalek, Joe (DI SW STS SDDEV MECH PRE LBC)</cp:lastModifiedBy>
  <cp:revision>30</cp:revision>
  <dcterms:created xsi:type="dcterms:W3CDTF">2022-03-14T14:09:16Z</dcterms:created>
  <dcterms:modified xsi:type="dcterms:W3CDTF">2022-11-14T21:15:29Z</dcterms:modified>
</cp:coreProperties>
</file>

<file path=docProps/thumbnail.jpeg>
</file>